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20/11/2017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20/11/2017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20/11/2017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20/11/2017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20/11/2017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20/11/2017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20/11/2017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20/11/2017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20/11/2017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20000"/>
          </a:bodyPr>
          <a:lstStyle/>
          <a:p>
            <a:r>
              <a:rPr lang="en-US" dirty="0" smtClean="0">
                <a:solidFill>
                  <a:schemeClr val="tx1"/>
                </a:solidFill>
                <a:latin typeface="Times New Roman" pitchFamily="18" charset="0"/>
                <a:cs typeface="Times New Roman" pitchFamily="18" charset="0"/>
              </a:rPr>
              <a:t>Dr. </a:t>
            </a:r>
            <a:r>
              <a:rPr lang="en-US" dirty="0" err="1" smtClean="0">
                <a:solidFill>
                  <a:schemeClr val="tx1"/>
                </a:solidFill>
                <a:latin typeface="Times New Roman" pitchFamily="18" charset="0"/>
                <a:cs typeface="Times New Roman" pitchFamily="18" charset="0"/>
              </a:rPr>
              <a:t>Barnali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Deka</a:t>
            </a:r>
            <a:r>
              <a:rPr lang="en-US" dirty="0" smtClean="0">
                <a:solidFill>
                  <a:schemeClr val="tx1"/>
                </a:solidFill>
                <a:latin typeface="Times New Roman" pitchFamily="18" charset="0"/>
                <a:cs typeface="Times New Roman" pitchFamily="18" charset="0"/>
              </a:rPr>
              <a:t>,</a:t>
            </a:r>
          </a:p>
          <a:p>
            <a:r>
              <a:rPr lang="en-US" dirty="0" smtClean="0">
                <a:solidFill>
                  <a:schemeClr val="tx1"/>
                </a:solidFill>
                <a:latin typeface="Times New Roman" pitchFamily="18" charset="0"/>
                <a:cs typeface="Times New Roman" pitchFamily="18" charset="0"/>
              </a:rPr>
              <a:t>Assistant Professor,</a:t>
            </a:r>
          </a:p>
          <a:p>
            <a:r>
              <a:rPr lang="en-US" dirty="0" smtClean="0">
                <a:solidFill>
                  <a:schemeClr val="tx1"/>
                </a:solidFill>
                <a:latin typeface="Times New Roman" pitchFamily="18" charset="0"/>
                <a:cs typeface="Times New Roman" pitchFamily="18" charset="0"/>
              </a:rPr>
              <a:t>Department of Political Science,</a:t>
            </a:r>
          </a:p>
          <a:p>
            <a:r>
              <a:rPr lang="en-US" dirty="0" smtClean="0">
                <a:solidFill>
                  <a:schemeClr val="tx1"/>
                </a:solidFill>
                <a:latin typeface="Times New Roman" pitchFamily="18" charset="0"/>
                <a:cs typeface="Times New Roman" pitchFamily="18" charset="0"/>
              </a:rPr>
              <a:t>Mangaldai College.</a:t>
            </a:r>
            <a:endParaRPr lang="en-US" dirty="0">
              <a:solidFill>
                <a:schemeClr val="tx1"/>
              </a:solidFill>
              <a:latin typeface="Times New Roman" pitchFamily="18" charset="0"/>
              <a:cs typeface="Times New Roman" pitchFamily="18" charset="0"/>
            </a:endParaRPr>
          </a:p>
        </p:txBody>
      </p:sp>
      <p:sp>
        <p:nvSpPr>
          <p:cNvPr id="2" name="Title 1"/>
          <p:cNvSpPr>
            <a:spLocks noGrp="1"/>
          </p:cNvSpPr>
          <p:nvPr>
            <p:ph type="ctrTitle"/>
          </p:nvPr>
        </p:nvSpPr>
        <p:spPr/>
        <p:txBody>
          <a:bodyPr>
            <a:normAutofit/>
          </a:bodyPr>
          <a:lstStyle/>
          <a:p>
            <a:r>
              <a:rPr lang="en-US" sz="3200" dirty="0" smtClean="0">
                <a:latin typeface="Times New Roman" pitchFamily="18" charset="0"/>
                <a:cs typeface="Times New Roman" pitchFamily="18" charset="0"/>
              </a:rPr>
              <a:t>WOMEN’S RIGHTS AS HUMAN RIGHT</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2" y="4406900"/>
            <a:ext cx="7812087" cy="45719"/>
          </a:xfrm>
        </p:spPr>
        <p:txBody>
          <a:bodyPr>
            <a:normAutofit fontScale="90000"/>
          </a:bodyPr>
          <a:lstStyle/>
          <a:p>
            <a:endParaRPr lang="en-US" dirty="0"/>
          </a:p>
        </p:txBody>
      </p:sp>
      <p:sp>
        <p:nvSpPr>
          <p:cNvPr id="3" name="Text Placeholder 2"/>
          <p:cNvSpPr>
            <a:spLocks noGrp="1"/>
          </p:cNvSpPr>
          <p:nvPr>
            <p:ph type="body" idx="1"/>
          </p:nvPr>
        </p:nvSpPr>
        <p:spPr/>
        <p:txBody>
          <a:bodyPr>
            <a:normAutofit/>
          </a:bodyPr>
          <a:lstStyle/>
          <a:p>
            <a:pPr algn="ctr"/>
            <a:r>
              <a:rPr lang="en-US" sz="5400" dirty="0" smtClean="0">
                <a:latin typeface="Times New Roman" pitchFamily="18" charset="0"/>
                <a:cs typeface="Times New Roman" pitchFamily="18" charset="0"/>
              </a:rPr>
              <a:t>THANK YOU</a:t>
            </a:r>
            <a:endParaRPr lang="en-US" sz="5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p:txBody>
          <a:bodyPr>
            <a:normAutofit fontScale="85000" lnSpcReduction="20000"/>
          </a:bodyPr>
          <a:lstStyle/>
          <a:p>
            <a:pPr algn="just"/>
            <a:r>
              <a:rPr lang="en-US" i="1" dirty="0" smtClean="0">
                <a:latin typeface="Times New Roman" pitchFamily="18" charset="0"/>
                <a:cs typeface="Times New Roman" pitchFamily="18" charset="0"/>
              </a:rPr>
              <a:t>The growth of feminist debates in the west highlights the idea about the equal worth of all human beings centralizing the rights of women to counter the prevailing male centered perspectives on society. Such debates mainly focus on the matters of equal treatment and equality of opportunity for all in socio-political and economic sphere and more specifically in the field of education. It has opened up new perspectives to look into the relationship between man and women demanding opportunities or women to be more inclusive in the socialist mainstream. At present, the denial for such opportunities and rights have occupied a significant place in the academic and scholarly discourses all over the world demanding elimination of such discriminations. In this paper the researcher tries to highlight on the policy framework under which women are assured human right from legal point of view.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latin typeface="Times New Roman" pitchFamily="18" charset="0"/>
                <a:cs typeface="Times New Roman" pitchFamily="18" charset="0"/>
              </a:rPr>
              <a:t>HIGHLIGHTS</a:t>
            </a:r>
            <a:endParaRPr lang="en-US" sz="3200"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buNone/>
            </a:pPr>
            <a:endParaRPr lang="en-US" i="1" dirty="0" smtClean="0">
              <a:latin typeface="Times New Roman" pitchFamily="18" charset="0"/>
              <a:cs typeface="Times New Roman" pitchFamily="18" charset="0"/>
            </a:endParaRPr>
          </a:p>
          <a:p>
            <a:pPr lvl="0"/>
            <a:r>
              <a:rPr lang="en-US" i="1" dirty="0" smtClean="0">
                <a:latin typeface="Times New Roman" pitchFamily="18" charset="0"/>
                <a:cs typeface="Times New Roman" pitchFamily="18" charset="0"/>
              </a:rPr>
              <a:t>To </a:t>
            </a:r>
            <a:r>
              <a:rPr lang="en-US" i="1" dirty="0" smtClean="0">
                <a:latin typeface="Times New Roman" pitchFamily="18" charset="0"/>
                <a:cs typeface="Times New Roman" pitchFamily="18" charset="0"/>
              </a:rPr>
              <a:t>develop a conceptual understanding on the issue of women right as a human right.</a:t>
            </a:r>
          </a:p>
          <a:p>
            <a:pPr lvl="0"/>
            <a:r>
              <a:rPr lang="en-US" i="1" dirty="0" smtClean="0">
                <a:latin typeface="Times New Roman" pitchFamily="18" charset="0"/>
                <a:cs typeface="Times New Roman" pitchFamily="18" charset="0"/>
              </a:rPr>
              <a:t>To highlight on the rights of the girl child under legal framework.</a:t>
            </a:r>
            <a:endParaRPr lang="en-US" i="1"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latin typeface="Times New Roman" pitchFamily="18" charset="0"/>
                <a:cs typeface="Times New Roman" pitchFamily="18" charset="0"/>
              </a:rPr>
              <a:t>Women’s Rights as Human Right</a:t>
            </a:r>
            <a:endParaRPr lang="en-US" sz="3200"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fontScale="92500"/>
          </a:bodyPr>
          <a:lstStyle/>
          <a:p>
            <a:pPr algn="just"/>
            <a:r>
              <a:rPr lang="en-US" i="1" dirty="0" smtClean="0">
                <a:latin typeface="Times New Roman" pitchFamily="18" charset="0"/>
                <a:cs typeface="Times New Roman" pitchFamily="18" charset="0"/>
              </a:rPr>
              <a:t>The claim for women’s rights as Human Right ushered as a result of the exclusion of the women from exercising the benefits of human right, democracy and development.</a:t>
            </a:r>
          </a:p>
          <a:p>
            <a:pPr algn="just"/>
            <a:r>
              <a:rPr lang="en-US" i="1" dirty="0" smtClean="0">
                <a:latin typeface="Times New Roman" pitchFamily="18" charset="0"/>
                <a:cs typeface="Times New Roman" pitchFamily="18" charset="0"/>
              </a:rPr>
              <a:t>The original contributors to women’s human rights were those who first taught women to read and thus to explore the world outside home and immediate community....</a:t>
            </a:r>
          </a:p>
          <a:p>
            <a:pPr algn="just"/>
            <a:r>
              <a:rPr lang="en-US" i="1" dirty="0" smtClean="0">
                <a:latin typeface="Times New Roman" pitchFamily="18" charset="0"/>
                <a:cs typeface="Times New Roman" pitchFamily="18" charset="0"/>
              </a:rPr>
              <a:t>The prerequisites for development and implementation of women’s human rights are education; the means and ability to live beyond childbearing, homemaking and caring for families; freedom of movement and a measure of respect as individual human beings, not prisoners of their sex.</a:t>
            </a:r>
            <a:endParaRPr lang="en-US" i="1"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latin typeface="Times New Roman" pitchFamily="18" charset="0"/>
                <a:cs typeface="Times New Roman" pitchFamily="18" charset="0"/>
              </a:rPr>
              <a:t>BEGINERS</a:t>
            </a:r>
            <a:endParaRPr lang="en-US" sz="3200"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fontScale="70000" lnSpcReduction="20000"/>
          </a:bodyPr>
          <a:lstStyle/>
          <a:p>
            <a:pPr algn="just"/>
            <a:r>
              <a:rPr lang="en-US" i="1" dirty="0" smtClean="0">
                <a:latin typeface="Times New Roman" pitchFamily="18" charset="0"/>
                <a:cs typeface="Times New Roman" pitchFamily="18" charset="0"/>
              </a:rPr>
              <a:t>It was Christine de </a:t>
            </a:r>
            <a:r>
              <a:rPr lang="en-US" i="1" dirty="0" err="1" smtClean="0">
                <a:latin typeface="Times New Roman" pitchFamily="18" charset="0"/>
                <a:cs typeface="Times New Roman" pitchFamily="18" charset="0"/>
              </a:rPr>
              <a:t>Pizan</a:t>
            </a:r>
            <a:r>
              <a:rPr lang="en-US" i="1" dirty="0" smtClean="0">
                <a:latin typeface="Times New Roman" pitchFamily="18" charset="0"/>
                <a:cs typeface="Times New Roman" pitchFamily="18" charset="0"/>
              </a:rPr>
              <a:t> who for the first time in 1405 published ‘the Book of the City of Ladies’, argued for women’s right to be educated, to be able to live and work independently and to participate in public life.</a:t>
            </a:r>
          </a:p>
          <a:p>
            <a:pPr algn="just"/>
            <a:r>
              <a:rPr lang="en-US" i="1" dirty="0" smtClean="0">
                <a:latin typeface="Times New Roman" pitchFamily="18" charset="0"/>
                <a:cs typeface="Times New Roman" pitchFamily="18" charset="0"/>
              </a:rPr>
              <a:t>de </a:t>
            </a:r>
            <a:r>
              <a:rPr lang="en-US" i="1" dirty="0" err="1" smtClean="0">
                <a:latin typeface="Times New Roman" pitchFamily="18" charset="0"/>
                <a:cs typeface="Times New Roman" pitchFamily="18" charset="0"/>
              </a:rPr>
              <a:t>Pizan</a:t>
            </a:r>
            <a:r>
              <a:rPr lang="en-US" i="1" dirty="0" smtClean="0">
                <a:latin typeface="Times New Roman" pitchFamily="18" charset="0"/>
                <a:cs typeface="Times New Roman" pitchFamily="18" charset="0"/>
              </a:rPr>
              <a:t> opened the debate about women by establishing the basic postulates of feminism- meaning the struggle for equality for women </a:t>
            </a:r>
          </a:p>
          <a:p>
            <a:pPr algn="just"/>
            <a:r>
              <a:rPr lang="en-US" i="1" dirty="0" smtClean="0">
                <a:latin typeface="Times New Roman" pitchFamily="18" charset="0"/>
                <a:cs typeface="Times New Roman" pitchFamily="18" charset="0"/>
              </a:rPr>
              <a:t>The idea of women’s human rights is often cited as beginning in 1792 with Mary Wollstonecraft’s book ‘A Vindication of the Rights of Women’ published in response to the promulgation of the natural rights of man theory. </a:t>
            </a:r>
          </a:p>
          <a:p>
            <a:pPr algn="just"/>
            <a:r>
              <a:rPr lang="en-US" i="1" dirty="0" smtClean="0">
                <a:latin typeface="Times New Roman" pitchFamily="18" charset="0"/>
                <a:cs typeface="Times New Roman" pitchFamily="18" charset="0"/>
              </a:rPr>
              <a:t>Inspiring by the writers of Thomas Pine, Madame de </a:t>
            </a:r>
            <a:r>
              <a:rPr lang="en-US" i="1" dirty="0" err="1" smtClean="0">
                <a:latin typeface="Times New Roman" pitchFamily="18" charset="0"/>
                <a:cs typeface="Times New Roman" pitchFamily="18" charset="0"/>
              </a:rPr>
              <a:t>Genlis</a:t>
            </a:r>
            <a:r>
              <a:rPr lang="en-US" i="1" dirty="0" smtClean="0">
                <a:latin typeface="Times New Roman" pitchFamily="18" charset="0"/>
                <a:cs typeface="Times New Roman" pitchFamily="18" charset="0"/>
              </a:rPr>
              <a:t> and </a:t>
            </a:r>
            <a:r>
              <a:rPr lang="en-US" i="1" dirty="0" err="1" smtClean="0">
                <a:latin typeface="Times New Roman" pitchFamily="18" charset="0"/>
                <a:cs typeface="Times New Roman" pitchFamily="18" charset="0"/>
              </a:rPr>
              <a:t>Olympe</a:t>
            </a:r>
            <a:r>
              <a:rPr lang="en-US" i="1" dirty="0" smtClean="0">
                <a:latin typeface="Times New Roman" pitchFamily="18" charset="0"/>
                <a:cs typeface="Times New Roman" pitchFamily="18" charset="0"/>
              </a:rPr>
              <a:t> de Gouges, Wollstonecraft advocated for girl’s education and women’s political rights</a:t>
            </a:r>
          </a:p>
          <a:p>
            <a:pPr algn="just"/>
            <a:r>
              <a:rPr lang="en-US" i="1" dirty="0" smtClean="0">
                <a:latin typeface="Times New Roman" pitchFamily="18" charset="0"/>
                <a:cs typeface="Times New Roman" pitchFamily="18" charset="0"/>
              </a:rPr>
              <a:t>The long struggle of their demand for human rights started early in the 17</a:t>
            </a:r>
            <a:r>
              <a:rPr lang="en-US" i="1" baseline="30000" dirty="0" smtClean="0">
                <a:latin typeface="Times New Roman" pitchFamily="18" charset="0"/>
                <a:cs typeface="Times New Roman" pitchFamily="18" charset="0"/>
              </a:rPr>
              <a:t>th</a:t>
            </a:r>
            <a:r>
              <a:rPr lang="en-US" i="1" dirty="0" smtClean="0">
                <a:latin typeface="Times New Roman" pitchFamily="18" charset="0"/>
                <a:cs typeface="Times New Roman" pitchFamily="18" charset="0"/>
              </a:rPr>
              <a:t> century by Christine de </a:t>
            </a:r>
            <a:r>
              <a:rPr lang="en-US" i="1" dirty="0" err="1" smtClean="0">
                <a:latin typeface="Times New Roman" pitchFamily="18" charset="0"/>
                <a:cs typeface="Times New Roman" pitchFamily="18" charset="0"/>
              </a:rPr>
              <a:t>Pizan</a:t>
            </a:r>
            <a:r>
              <a:rPr lang="en-US" i="1" dirty="0" smtClean="0">
                <a:latin typeface="Times New Roman" pitchFamily="18" charset="0"/>
                <a:cs typeface="Times New Roman" pitchFamily="18" charset="0"/>
              </a:rPr>
              <a:t> and Mary Wollstonecraft, along with the continuous efforts of the feminist scholars, women’s movement and the role of NGOs all over the world in the 18</a:t>
            </a:r>
            <a:r>
              <a:rPr lang="en-US" i="1" baseline="30000" dirty="0" smtClean="0">
                <a:latin typeface="Times New Roman" pitchFamily="18" charset="0"/>
                <a:cs typeface="Times New Roman" pitchFamily="18" charset="0"/>
              </a:rPr>
              <a:t>th</a:t>
            </a:r>
            <a:r>
              <a:rPr lang="en-US" i="1" dirty="0" smtClean="0">
                <a:latin typeface="Times New Roman" pitchFamily="18" charset="0"/>
                <a:cs typeface="Times New Roman" pitchFamily="18" charset="0"/>
              </a:rPr>
              <a:t> and 19</a:t>
            </a:r>
            <a:r>
              <a:rPr lang="en-US" i="1" baseline="30000" dirty="0" smtClean="0">
                <a:latin typeface="Times New Roman" pitchFamily="18" charset="0"/>
                <a:cs typeface="Times New Roman" pitchFamily="18" charset="0"/>
              </a:rPr>
              <a:t>th</a:t>
            </a:r>
            <a:r>
              <a:rPr lang="en-US" i="1" dirty="0" smtClean="0">
                <a:latin typeface="Times New Roman" pitchFamily="18" charset="0"/>
                <a:cs typeface="Times New Roman" pitchFamily="18" charset="0"/>
              </a:rPr>
              <a:t> century, received ultimately an international legal status in the midst of the 20</a:t>
            </a:r>
            <a:r>
              <a:rPr lang="en-US" i="1" baseline="30000" dirty="0" smtClean="0">
                <a:latin typeface="Times New Roman" pitchFamily="18" charset="0"/>
                <a:cs typeface="Times New Roman" pitchFamily="18" charset="0"/>
              </a:rPr>
              <a:t>th</a:t>
            </a:r>
            <a:r>
              <a:rPr lang="en-US" i="1" dirty="0" smtClean="0">
                <a:latin typeface="Times New Roman" pitchFamily="18" charset="0"/>
                <a:cs typeface="Times New Roman" pitchFamily="18" charset="0"/>
              </a:rPr>
              <a:t> century</a:t>
            </a:r>
            <a:endParaRPr lang="en-US" i="1"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latin typeface="Times New Roman" pitchFamily="18" charset="0"/>
                <a:cs typeface="Times New Roman" pitchFamily="18" charset="0"/>
              </a:rPr>
              <a:t>The Policy Framework</a:t>
            </a:r>
            <a:endParaRPr lang="en-US" sz="3200"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fontScale="85000" lnSpcReduction="10000"/>
          </a:bodyPr>
          <a:lstStyle/>
          <a:p>
            <a:pPr algn="just"/>
            <a:r>
              <a:rPr lang="en-US" i="1" dirty="0" smtClean="0">
                <a:latin typeface="Times New Roman" pitchFamily="18" charset="0"/>
                <a:cs typeface="Times New Roman" pitchFamily="18" charset="0"/>
              </a:rPr>
              <a:t>In the midst of the 20</a:t>
            </a:r>
            <a:r>
              <a:rPr lang="en-US" i="1" baseline="30000" dirty="0" smtClean="0">
                <a:latin typeface="Times New Roman" pitchFamily="18" charset="0"/>
                <a:cs typeface="Times New Roman" pitchFamily="18" charset="0"/>
              </a:rPr>
              <a:t>th</a:t>
            </a:r>
            <a:r>
              <a:rPr lang="en-US" i="1" dirty="0" smtClean="0">
                <a:latin typeface="Times New Roman" pitchFamily="18" charset="0"/>
                <a:cs typeface="Times New Roman" pitchFamily="18" charset="0"/>
              </a:rPr>
              <a:t> century the UN Charter recognized women’s right as human right.</a:t>
            </a:r>
          </a:p>
          <a:p>
            <a:pPr algn="just"/>
            <a:r>
              <a:rPr lang="en-US" i="1" dirty="0" smtClean="0">
                <a:latin typeface="Times New Roman" pitchFamily="18" charset="0"/>
                <a:cs typeface="Times New Roman" pitchFamily="18" charset="0"/>
              </a:rPr>
              <a:t>The equal rights of men and women clause in the UN Charter established a legal basis for the international struggle to affirm women’s human rights.</a:t>
            </a:r>
          </a:p>
          <a:p>
            <a:pPr algn="just"/>
            <a:r>
              <a:rPr lang="en-US" i="1" dirty="0" smtClean="0">
                <a:latin typeface="Times New Roman" pitchFamily="18" charset="0"/>
                <a:cs typeface="Times New Roman" pitchFamily="18" charset="0"/>
              </a:rPr>
              <a:t>The 1948 Universal Declaration of Human Rights (UDHR) states, “all human beings are born free and equal in dignity and rights”. “Everyone is entitled to all the rights and freedoms set forth in this declaration, without distinction of any kind, such as race, </a:t>
            </a:r>
            <a:r>
              <a:rPr lang="en-US" i="1" dirty="0" err="1" smtClean="0">
                <a:latin typeface="Times New Roman" pitchFamily="18" charset="0"/>
                <a:cs typeface="Times New Roman" pitchFamily="18" charset="0"/>
              </a:rPr>
              <a:t>colour</a:t>
            </a:r>
            <a:r>
              <a:rPr lang="en-US" i="1" dirty="0" smtClean="0">
                <a:latin typeface="Times New Roman" pitchFamily="18" charset="0"/>
                <a:cs typeface="Times New Roman" pitchFamily="18" charset="0"/>
              </a:rPr>
              <a:t>, sex, language, religion, political or other opinion, national or social origin, property, birth or other status”.</a:t>
            </a:r>
            <a:endParaRPr lang="en-US" i="1" baseline="30000" dirty="0" smtClean="0">
              <a:latin typeface="Times New Roman" pitchFamily="18" charset="0"/>
              <a:cs typeface="Times New Roman" pitchFamily="18" charset="0"/>
            </a:endParaRPr>
          </a:p>
          <a:p>
            <a:pPr algn="just"/>
            <a:r>
              <a:rPr lang="en-US" i="1" dirty="0" smtClean="0">
                <a:latin typeface="Times New Roman" pitchFamily="18" charset="0"/>
                <a:cs typeface="Times New Roman" pitchFamily="18" charset="0"/>
              </a:rPr>
              <a:t>The use of the </a:t>
            </a:r>
            <a:r>
              <a:rPr lang="en-US" i="1" dirty="0" err="1" smtClean="0">
                <a:latin typeface="Times New Roman" pitchFamily="18" charset="0"/>
                <a:cs typeface="Times New Roman" pitchFamily="18" charset="0"/>
              </a:rPr>
              <a:t>ungenderd</a:t>
            </a:r>
            <a:r>
              <a:rPr lang="en-US" i="1" dirty="0" smtClean="0">
                <a:latin typeface="Times New Roman" pitchFamily="18" charset="0"/>
                <a:cs typeface="Times New Roman" pitchFamily="18" charset="0"/>
              </a:rPr>
              <a:t> term “everyone” in the UDHR rejects the very notion of “men’s right” that had been prevailing since long history of international documents on rights.</a:t>
            </a:r>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sz="quarter" idx="1"/>
          </p:nvPr>
        </p:nvSpPr>
        <p:spPr/>
        <p:txBody>
          <a:bodyPr>
            <a:normAutofit fontScale="77500" lnSpcReduction="20000"/>
          </a:bodyPr>
          <a:lstStyle/>
          <a:p>
            <a:pPr algn="just"/>
            <a:r>
              <a:rPr lang="en-US" i="1" dirty="0" smtClean="0">
                <a:latin typeface="Times New Roman" pitchFamily="18" charset="0"/>
                <a:cs typeface="Times New Roman" pitchFamily="18" charset="0"/>
              </a:rPr>
              <a:t>Another remarkable legal setting in the history of women’s rights was the establishment of the Commission on the Status of Women which purpose was to promote women’s human rights in all fields of human endeavour</a:t>
            </a:r>
          </a:p>
          <a:p>
            <a:pPr algn="just"/>
            <a:r>
              <a:rPr lang="en-US" i="1" dirty="0" smtClean="0">
                <a:latin typeface="Times New Roman" pitchFamily="18" charset="0"/>
                <a:cs typeface="Times New Roman" pitchFamily="18" charset="0"/>
              </a:rPr>
              <a:t>Under the auspices of the Commission many world conferences on women held in Mexico (1975), Copenhagen (1980), and Beijing (1995), Vienna (1993) etc. </a:t>
            </a:r>
          </a:p>
          <a:p>
            <a:pPr algn="just"/>
            <a:r>
              <a:rPr lang="en-US" i="1" dirty="0" smtClean="0">
                <a:latin typeface="Times New Roman" pitchFamily="18" charset="0"/>
                <a:cs typeface="Times New Roman" pitchFamily="18" charset="0"/>
              </a:rPr>
              <a:t>In 1979, the Convention on the Elimination of all forms of Discrimination against Women (CEDAW) was established</a:t>
            </a:r>
          </a:p>
          <a:p>
            <a:pPr algn="just"/>
            <a:r>
              <a:rPr lang="en-US" i="1" dirty="0" smtClean="0">
                <a:latin typeface="Times New Roman" pitchFamily="18" charset="0"/>
                <a:cs typeface="Times New Roman" pitchFamily="18" charset="0"/>
              </a:rPr>
              <a:t>States parties to the Convention are bound to take all the necessary legislative, judicial, administrative or other appropriate measures to guarantee women the exercise and enjoyment of human rights and fundamental freedoms on the basis of equality with men</a:t>
            </a:r>
          </a:p>
          <a:p>
            <a:pPr algn="just"/>
            <a:r>
              <a:rPr lang="en-US" i="1" dirty="0" smtClean="0">
                <a:latin typeface="Times New Roman" pitchFamily="18" charset="0"/>
                <a:cs typeface="Times New Roman" pitchFamily="18" charset="0"/>
              </a:rPr>
              <a:t>ICCPR and ICESCR recognize civil, political, economic, social and cultural rights for both men and women emphasize on the principle of non- discrimination on the ground of sex in the enjoyment of these rights.</a:t>
            </a:r>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latin typeface="Times New Roman" pitchFamily="18" charset="0"/>
                <a:cs typeface="Times New Roman" pitchFamily="18" charset="0"/>
              </a:rPr>
              <a:t>The Rights of the Girl Child:</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fontScale="85000" lnSpcReduction="20000"/>
          </a:bodyPr>
          <a:lstStyle/>
          <a:p>
            <a:pPr algn="just"/>
            <a:r>
              <a:rPr lang="en-US" i="1" dirty="0" smtClean="0">
                <a:latin typeface="Times New Roman" pitchFamily="18" charset="0"/>
                <a:cs typeface="Times New Roman" pitchFamily="18" charset="0"/>
              </a:rPr>
              <a:t>The violation of girl’s right is generally ‘caused by gender bias, physical limitations and traditional societal roles’. </a:t>
            </a:r>
          </a:p>
          <a:p>
            <a:pPr algn="just"/>
            <a:r>
              <a:rPr lang="en-US" i="1" dirty="0" smtClean="0">
                <a:latin typeface="Times New Roman" pitchFamily="18" charset="0"/>
                <a:cs typeface="Times New Roman" pitchFamily="18" charset="0"/>
              </a:rPr>
              <a:t>The first legally binding international documents ICCPR and ICESCR has also its provision on Children’s right. </a:t>
            </a:r>
          </a:p>
          <a:p>
            <a:pPr algn="just"/>
            <a:r>
              <a:rPr lang="en-US" i="1" dirty="0" smtClean="0">
                <a:latin typeface="Times New Roman" pitchFamily="18" charset="0"/>
                <a:cs typeface="Times New Roman" pitchFamily="18" charset="0"/>
              </a:rPr>
              <a:t>Article 24 of the ICCPR specifically recognizes the child stating that ‘every child has a right to a name, to a nationality,’ and ‘to such measures of protection as are required by his status as a minor, on the part of his family, society and the state’.</a:t>
            </a:r>
            <a:endParaRPr lang="en-US" i="1" baseline="30000" dirty="0" smtClean="0">
              <a:latin typeface="Times New Roman" pitchFamily="18" charset="0"/>
              <a:cs typeface="Times New Roman" pitchFamily="18" charset="0"/>
            </a:endParaRPr>
          </a:p>
          <a:p>
            <a:pPr algn="just"/>
            <a:r>
              <a:rPr lang="en-US" i="1" dirty="0" smtClean="0">
                <a:latin typeface="Times New Roman" pitchFamily="18" charset="0"/>
                <a:cs typeface="Times New Roman" pitchFamily="18" charset="0"/>
              </a:rPr>
              <a:t>The most comprehensive legal document providing the children’s right is the Convention on the Rights of the Child (CRC) adopted by the General Assembly on 20</a:t>
            </a:r>
            <a:r>
              <a:rPr lang="en-US" i="1" baseline="30000" dirty="0" smtClean="0">
                <a:latin typeface="Times New Roman" pitchFamily="18" charset="0"/>
                <a:cs typeface="Times New Roman" pitchFamily="18" charset="0"/>
              </a:rPr>
              <a:t>th</a:t>
            </a:r>
            <a:r>
              <a:rPr lang="en-US" i="1" dirty="0" smtClean="0">
                <a:latin typeface="Times New Roman" pitchFamily="18" charset="0"/>
                <a:cs typeface="Times New Roman" pitchFamily="18" charset="0"/>
              </a:rPr>
              <a:t> November, 1989</a:t>
            </a:r>
          </a:p>
          <a:p>
            <a:pPr algn="just"/>
            <a:r>
              <a:rPr lang="en-US" i="1" dirty="0" smtClean="0">
                <a:latin typeface="Times New Roman" pitchFamily="18" charset="0"/>
                <a:cs typeface="Times New Roman" pitchFamily="18" charset="0"/>
              </a:rPr>
              <a:t>For a girl child, who faces gender bias in every sphere of life, the principle of non- discrimination mentioned in the CRC is very significant. </a:t>
            </a:r>
            <a:endParaRPr lang="en-US" i="1"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latin typeface="Times New Roman" pitchFamily="18" charset="0"/>
                <a:cs typeface="Times New Roman" pitchFamily="18" charset="0"/>
              </a:rPr>
              <a:t>CONCLUSION: </a:t>
            </a:r>
            <a:endParaRPr lang="en-US" sz="3200"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gn="just"/>
            <a:r>
              <a:rPr lang="en-US" i="1" dirty="0" smtClean="0">
                <a:latin typeface="Times New Roman" pitchFamily="18" charset="0"/>
                <a:cs typeface="Times New Roman" pitchFamily="18" charset="0"/>
              </a:rPr>
              <a:t>The issues of health, labor, education and sexual exploitation effect both boys and girls. But their particular impact on girls is compounded by gender bias and sexual discrimination. So in conclusion from a right perspective we can say that “girls [are not] a special group entitled to special rights”; rather they “are simply human beings who should be seen as individuals and not just as daughters, sisters, wives or mothers, and who should fully enjoy the fundamental rights inherent to their human dignity.</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55</TotalTime>
  <Words>1088</Words>
  <Application>Microsoft Office PowerPoint</Application>
  <PresentationFormat>On-screen Show (4:3)</PresentationFormat>
  <Paragraphs>41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Equity</vt:lpstr>
      <vt:lpstr>WOMEN’S RIGHTS AS HUMAN RIGHT:</vt:lpstr>
      <vt:lpstr>INTRODUCTION</vt:lpstr>
      <vt:lpstr>HIGHLIGHTS</vt:lpstr>
      <vt:lpstr>Women’s Rights as Human Right</vt:lpstr>
      <vt:lpstr>BEGINERS</vt:lpstr>
      <vt:lpstr>The Policy Framework</vt:lpstr>
      <vt:lpstr>Cont.</vt:lpstr>
      <vt:lpstr>The Rights of the Girl Child:</vt:lpstr>
      <vt:lpstr>CONCLUSION: </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WOMEN’S RIGHTS AS HUMAN RIGHT: THE POLICY FRAMEWORK</dc:title>
  <dc:creator>pc</dc:creator>
  <cp:lastModifiedBy>pc</cp:lastModifiedBy>
  <cp:revision>24</cp:revision>
  <dcterms:created xsi:type="dcterms:W3CDTF">2006-08-16T00:00:00Z</dcterms:created>
  <dcterms:modified xsi:type="dcterms:W3CDTF">2017-11-20T14:33:21Z</dcterms:modified>
</cp:coreProperties>
</file>